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2" r:id="rId6"/>
    <p:sldId id="273" r:id="rId7"/>
    <p:sldId id="285" r:id="rId8"/>
    <p:sldId id="277" r:id="rId9"/>
    <p:sldId id="262" r:id="rId10"/>
    <p:sldId id="261" r:id="rId11"/>
    <p:sldId id="284" r:id="rId12"/>
    <p:sldId id="274" r:id="rId13"/>
    <p:sldId id="275" r:id="rId14"/>
    <p:sldId id="276" r:id="rId15"/>
    <p:sldId id="264" r:id="rId16"/>
    <p:sldId id="278" r:id="rId17"/>
    <p:sldId id="279" r:id="rId18"/>
    <p:sldId id="280" r:id="rId19"/>
    <p:sldId id="271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494" autoAdjust="0"/>
  </p:normalViewPr>
  <p:slideViewPr>
    <p:cSldViewPr snapToGrid="0">
      <p:cViewPr varScale="1">
        <p:scale>
          <a:sx n="92" d="100"/>
          <a:sy n="92" d="100"/>
        </p:scale>
        <p:origin x="12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04658-06D8-4969-B490-7D1A673C7C3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F8F51-86C8-4A5C-ADCB-A6D134C6E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6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8F51-86C8-4A5C-ADCB-A6D134C6EA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6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started in Nov 2024</a:t>
            </a:r>
          </a:p>
          <a:p>
            <a:r>
              <a:rPr lang="en-US" dirty="0"/>
              <a:t>Connected with the city and Davey Tree – Certified Arborists </a:t>
            </a:r>
          </a:p>
          <a:p>
            <a:r>
              <a:rPr lang="en-US" dirty="0"/>
              <a:t>Why Davey- provided same service in Soulard SBD</a:t>
            </a:r>
          </a:p>
          <a:p>
            <a:r>
              <a:rPr lang="en-US" dirty="0"/>
              <a:t>Certified arborists</a:t>
            </a:r>
          </a:p>
          <a:p>
            <a:endParaRPr lang="en-US" dirty="0"/>
          </a:p>
          <a:p>
            <a:r>
              <a:rPr lang="en-US" dirty="0"/>
              <a:t>Identified 54  tree in need of attention</a:t>
            </a:r>
          </a:p>
          <a:p>
            <a:r>
              <a:rPr lang="en-US" dirty="0"/>
              <a:t>Reviewed with City to designate number to be removed and number to be trimmed</a:t>
            </a:r>
          </a:p>
          <a:p>
            <a:r>
              <a:rPr lang="en-US" dirty="0"/>
              <a:t>Several Ash which the city will remove</a:t>
            </a:r>
          </a:p>
          <a:p>
            <a:endParaRPr lang="en-US" dirty="0"/>
          </a:p>
          <a:p>
            <a:r>
              <a:rPr lang="en-US" dirty="0"/>
              <a:t>Final plan to trim 37 trees in the district</a:t>
            </a:r>
          </a:p>
          <a:p>
            <a:endParaRPr lang="en-US" dirty="0"/>
          </a:p>
          <a:p>
            <a:r>
              <a:rPr lang="en-US" dirty="0"/>
              <a:t>Clearing/pruning</a:t>
            </a:r>
          </a:p>
          <a:p>
            <a:r>
              <a:rPr lang="en-US" dirty="0"/>
              <a:t>6-10’ of traffic signage and signals-  making signage visible for 35’</a:t>
            </a:r>
          </a:p>
          <a:p>
            <a:r>
              <a:rPr lang="en-US" dirty="0"/>
              <a:t>8-10’ over sidewalks</a:t>
            </a:r>
          </a:p>
          <a:p>
            <a:r>
              <a:rPr lang="en-US" dirty="0"/>
              <a:t>15-18’ over roadways</a:t>
            </a:r>
          </a:p>
          <a:p>
            <a:endParaRPr lang="en-US" dirty="0"/>
          </a:p>
          <a:p>
            <a:r>
              <a:rPr lang="en-US" dirty="0"/>
              <a:t>Crown cleaning and hazard mitigation</a:t>
            </a:r>
          </a:p>
          <a:p>
            <a:r>
              <a:rPr lang="en-US" dirty="0"/>
              <a:t>Removal of dead, dying, diseased, broken limbs and stubs</a:t>
            </a:r>
          </a:p>
          <a:p>
            <a:endParaRPr lang="en-US" dirty="0"/>
          </a:p>
          <a:p>
            <a:r>
              <a:rPr lang="en-US" dirty="0"/>
              <a:t>Includes removal and disposal of limbs</a:t>
            </a:r>
          </a:p>
          <a:p>
            <a:endParaRPr lang="en-US" dirty="0"/>
          </a:p>
          <a:p>
            <a:r>
              <a:rPr lang="en-US" dirty="0"/>
              <a:t> Cost  $25,920</a:t>
            </a:r>
          </a:p>
          <a:p>
            <a:endParaRPr lang="en-US" dirty="0"/>
          </a:p>
          <a:p>
            <a:r>
              <a:rPr lang="en-US" dirty="0"/>
              <a:t>2026 looking into Tree removal.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8F51-86C8-4A5C-ADCB-A6D134C6EA8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7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8F51-86C8-4A5C-ADCB-A6D134C6EA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09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8F51-86C8-4A5C-ADCB-A6D134C6EA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14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8F51-86C8-4A5C-ADCB-A6D134C6EA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6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AE75-A6B3-B58F-61B2-ADA8FF7DC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F7D18-B643-EBAA-F68A-DCAFBB85C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0D927-D9C3-5F22-228F-19E08F0B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3C8ED-E74A-D584-CF99-79BC7F11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31B63-8D93-0ED9-120D-2EB526148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6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20F9-B1EF-573B-F6E6-D2F89E0B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01886-222A-5AB5-0A33-4A982E81E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B4F4C-E352-43D6-839E-A4AE0FF1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77B28-5AEE-3A6D-85B7-EE2A38A6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33C30-E68B-7A6F-9D85-4449ABA6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4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DC053A-DFB6-AE5D-8CC9-E43520652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AB1B5-25EA-DB34-12E4-AB53B7B7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2DD74-C84D-E514-9DFF-04C5FCA2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A1A6E-CD89-599B-E569-279FDD3E8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DE512-F5CC-86DD-AEAE-A4F80DE0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6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A9DA-A28F-1034-CFAF-4F198D03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B1B9-6248-3E15-11A3-68B6B7F75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2210A-1523-11EC-0681-07AA9CC8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F9CC-01C9-1A44-8AF1-B36AE2D0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25FF9-7C6F-892E-6AC6-9F14DACE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0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87DA3-7B68-A90F-F4BC-017E2843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7392A-1777-3BF2-760D-43E2BC451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1504-895D-1C18-7B49-F4558311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BEAD4-6A39-4150-29D2-34779869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1125E-98DC-E992-0A1F-C4455D9E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29CC-DBED-D54C-EF49-0B6591E1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AC7C4-4CC9-8621-BFB1-BB445712A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09C42-AB3F-C728-724C-2AEAA4F44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297A9-6A3E-FFA3-B350-6ECB078E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CA3BA-EFE2-65E6-BA60-DCCB2AF4C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84410-A608-BF38-B787-B457B4EE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7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5B32-286B-DA2E-6396-9AE8B51A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C466D-FFEB-CF32-101F-6F4BD8770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E7FE1-4442-ECE2-C11A-5552E72F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8D0FB-B2C6-C6FA-D9A4-2A8425F10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99DEBB-80A5-2185-D301-10629E009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9044D-F7EB-49A1-3FCB-9AD03473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77D00D-1B64-BFB3-7306-49CE4F27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3E794-8898-B28F-2E55-A94C834A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4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692B5-CE56-5ADD-8A46-330FA747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63EE5-2B8C-C3AE-76E3-FFA038A8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E71F9-C61D-AD71-3A83-B066912B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0ABBA-03CD-19F0-35AE-9E948A5F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8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BC80A4-88CD-B69F-EEA0-A392D58F6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F5CF7-2CFE-7CF6-9239-A799D67E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E3940-E00D-38A2-D5AC-03E5BA05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F47FB-8376-B87F-67C8-34AF6997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01B19-34BE-7012-1F82-FA3705650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FE29E-BCA2-8AE1-CC68-2E51FEED7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5445E-DB83-B2F1-0299-1D4524F3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8AA3E-B612-7190-BB9E-090BEBE7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CBDE4-F19A-2C0A-F1B0-3D3560C7B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DDE1-7642-4FCD-0278-B3C5F2F0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1F69D-E614-27DE-98E8-379DD6D38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221F7-3EF6-4367-54B1-1DB5B31FC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6A301-6A20-C30B-0D1D-EAE1646E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FE0A6-5C95-6429-4428-002D268EC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6C626-3F85-67C8-62F1-001867C6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7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29B21-C5FF-3D0A-DD59-4FFCB03F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02620-ABCD-D785-CCFF-BA453ADA1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79429-06C4-4307-F1C6-4A1F4696E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DE0970-C84E-4E09-B589-22FBDF55D2A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23F88-7443-9688-C102-9E60ADF88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7C68A-FD71-4635-A130-6C7894991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334B85-333D-47DB-B757-5ABD5B1A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0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ja/%E7%AE%B1-%E3%83%9C%E3%83%88%E3%83%AB-%E3%83%9C%E3%83%83%E3%82%AF%E3%82%B9-%E3%81%99%E3%82%8B%E3%81%93%E3%81%A8%E3%81%8C%E3%81%A7%E3%81%8D%E3%81%BE%E3%81%99-%E6%96%B0%E8%81%9E-%E5%9C%B0%E7%90%83-%E3%83%AA%E3%82%B5%E3%82%A4%E3%82%AF%E3%83%AB-14826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hyperlink" Target="https://pxhere.com/en/photo/499892" TargetMode="Externa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E749-66A2-BDE8-E982-79A87B783B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Annual Meeting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D6EC3-55BE-F2D6-6E82-7F3B13B7B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9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DD6EC3-55BE-F2D6-6E82-7F3B13B7B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41973" y="2574524"/>
            <a:ext cx="9144000" cy="537099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E156CA-D2DD-F0A9-E60A-709A09994D01}"/>
              </a:ext>
            </a:extLst>
          </p:cNvPr>
          <p:cNvSpPr txBox="1"/>
          <p:nvPr/>
        </p:nvSpPr>
        <p:spPr>
          <a:xfrm>
            <a:off x="724278" y="1520983"/>
            <a:ext cx="105291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Trash Pick Up</a:t>
            </a:r>
          </a:p>
          <a:p>
            <a:pPr algn="ctr"/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2025 – Partnered with Regency Enterprises for scheduled service every 	other month for regular maintenance of streets and alleys (not to 	overlap with bulk pick up week)</a:t>
            </a:r>
          </a:p>
          <a:p>
            <a:pPr algn="ctr"/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2026 – To continue with this service </a:t>
            </a:r>
          </a:p>
        </p:txBody>
      </p:sp>
      <p:pic>
        <p:nvPicPr>
          <p:cNvPr id="11" name="Picture 10" descr="A blue trash bin full of garbage&#10;&#10;Description automatically generated">
            <a:extLst>
              <a:ext uri="{FF2B5EF4-FFF2-40B4-BE49-F238E27FC236}">
                <a16:creationId xmlns:a16="http://schemas.microsoft.com/office/drawing/2014/main" id="{2464B98E-7A3B-BFB1-E0FA-1A933C141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81862" y="4814192"/>
            <a:ext cx="2009870" cy="18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0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7DCCDE-37BA-FCD8-EAEA-571BF8576189}"/>
              </a:ext>
            </a:extLst>
          </p:cNvPr>
          <p:cNvSpPr txBox="1"/>
          <p:nvPr/>
        </p:nvSpPr>
        <p:spPr>
          <a:xfrm>
            <a:off x="923453" y="1213164"/>
            <a:ext cx="1067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Tree Maintenance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BA928-D135-F137-6ACD-54CC4F234FA9}"/>
              </a:ext>
            </a:extLst>
          </p:cNvPr>
          <p:cNvSpPr txBox="1"/>
          <p:nvPr/>
        </p:nvSpPr>
        <p:spPr>
          <a:xfrm>
            <a:off x="1109049" y="2559796"/>
            <a:ext cx="103028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Began September 29th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89B69D-C6EC-79C6-017C-053A2C40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361" y="270200"/>
            <a:ext cx="2085411" cy="195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7A76265-28F8-5E8C-9D9B-080DF77C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361" y="5448520"/>
            <a:ext cx="3233491" cy="11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1B4229-A927-D999-8218-6648D7AB3646}"/>
              </a:ext>
            </a:extLst>
          </p:cNvPr>
          <p:cNvSpPr txBox="1"/>
          <p:nvPr/>
        </p:nvSpPr>
        <p:spPr>
          <a:xfrm>
            <a:off x="1109049" y="3450160"/>
            <a:ext cx="7483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Done for Safety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Clearance from stop signs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Visibility around streetlights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Removal of dead, dying, diseased, and broken limbs</a:t>
            </a:r>
            <a:endParaRPr lang="en-US" sz="2400" dirty="0"/>
          </a:p>
        </p:txBody>
      </p:sp>
      <p:pic>
        <p:nvPicPr>
          <p:cNvPr id="12" name="Picture 11" descr="A tree outside of a building&#10;&#10;AI-generated content may be incorrect.">
            <a:extLst>
              <a:ext uri="{FF2B5EF4-FFF2-40B4-BE49-F238E27FC236}">
                <a16:creationId xmlns:a16="http://schemas.microsoft.com/office/drawing/2014/main" id="{2A540CC2-9908-2EAA-6710-6B244E022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870" y="2394168"/>
            <a:ext cx="4846317" cy="3634738"/>
          </a:xfrm>
          <a:prstGeom prst="rect">
            <a:avLst/>
          </a:prstGeom>
        </p:spPr>
      </p:pic>
      <p:pic>
        <p:nvPicPr>
          <p:cNvPr id="14" name="Picture 13" descr="A tree next to a building&#10;&#10;AI-generated content may be incorrect.">
            <a:extLst>
              <a:ext uri="{FF2B5EF4-FFF2-40B4-BE49-F238E27FC236}">
                <a16:creationId xmlns:a16="http://schemas.microsoft.com/office/drawing/2014/main" id="{3506EB74-F0EA-83F0-6D48-1B83B6C55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869" y="2394169"/>
            <a:ext cx="4846317" cy="36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7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7DCCDE-37BA-FCD8-EAEA-571BF8576189}"/>
              </a:ext>
            </a:extLst>
          </p:cNvPr>
          <p:cNvSpPr txBox="1"/>
          <p:nvPr/>
        </p:nvSpPr>
        <p:spPr>
          <a:xfrm>
            <a:off x="658410" y="1222321"/>
            <a:ext cx="1067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Security Patrols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BA928-D135-F137-6ACD-54CC4F234FA9}"/>
              </a:ext>
            </a:extLst>
          </p:cNvPr>
          <p:cNvSpPr txBox="1"/>
          <p:nvPr/>
        </p:nvSpPr>
        <p:spPr>
          <a:xfrm>
            <a:off x="1294646" y="2930126"/>
            <a:ext cx="1030284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950" indent="-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Security is patrolling for safety and security of people and property.</a:t>
            </a:r>
          </a:p>
          <a:p>
            <a:pPr marL="234950" indent="-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Security patrol is within boundaries of SBD.</a:t>
            </a:r>
          </a:p>
          <a:p>
            <a:pPr marL="742950" lvl="2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4-6 hours per day </a:t>
            </a:r>
          </a:p>
          <a:p>
            <a:pPr marL="742950" lvl="2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5-7 days a week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34950" indent="-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Security is made aware of problem properties. </a:t>
            </a:r>
          </a:p>
          <a:p>
            <a:pPr marL="234950" indent="-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Patrol schedule is not made public to ensure greater effectiveness.</a:t>
            </a:r>
            <a:endParaRPr lang="en-US" sz="1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34950" indent="-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Schedules and focus subject to regular adjustments.</a:t>
            </a:r>
          </a:p>
        </p:txBody>
      </p:sp>
      <p:pic>
        <p:nvPicPr>
          <p:cNvPr id="1026" name="Picture 2" descr="Contact The City's Finest (Security) - Soulard Special Business District">
            <a:extLst>
              <a:ext uri="{FF2B5EF4-FFF2-40B4-BE49-F238E27FC236}">
                <a16:creationId xmlns:a16="http://schemas.microsoft.com/office/drawing/2014/main" id="{4A89B69D-C6EC-79C6-017C-053A2C40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91" y="1517389"/>
            <a:ext cx="2575712" cy="12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ack 'police' cars in St. Louis aren't ...">
            <a:extLst>
              <a:ext uri="{FF2B5EF4-FFF2-40B4-BE49-F238E27FC236}">
                <a16:creationId xmlns:a16="http://schemas.microsoft.com/office/drawing/2014/main" id="{47A76265-28F8-5E8C-9D9B-080DF77C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227" y="132992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39686C-2912-DBB6-A3C6-7CD6BC5181FF}"/>
              </a:ext>
            </a:extLst>
          </p:cNvPr>
          <p:cNvSpPr txBox="1">
            <a:spLocks/>
          </p:cNvSpPr>
          <p:nvPr/>
        </p:nvSpPr>
        <p:spPr>
          <a:xfrm>
            <a:off x="1115691" y="6167140"/>
            <a:ext cx="10749140" cy="561513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 City’s Finest Patrols Also Play a Very Important </a:t>
            </a:r>
            <a:r>
              <a:rPr lang="en-US" b="1" u="sng" dirty="0"/>
              <a:t>Preventive</a:t>
            </a:r>
            <a:r>
              <a:rPr lang="en-US" b="1" dirty="0"/>
              <a:t> Role</a:t>
            </a:r>
          </a:p>
        </p:txBody>
      </p:sp>
    </p:spTree>
    <p:extLst>
      <p:ext uri="{BB962C8B-B14F-4D97-AF65-F5344CB8AC3E}">
        <p14:creationId xmlns:p14="http://schemas.microsoft.com/office/powerpoint/2010/main" val="4140104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DC1D2-E894-9ACE-EF3B-61B411E4F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5DE415B-2C22-F42E-B532-9F1514688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54E997-38E4-F54E-2319-F85D5A485542}"/>
              </a:ext>
            </a:extLst>
          </p:cNvPr>
          <p:cNvSpPr txBox="1"/>
          <p:nvPr/>
        </p:nvSpPr>
        <p:spPr>
          <a:xfrm>
            <a:off x="758982" y="927611"/>
            <a:ext cx="1067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Crime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486856-58DC-2BC0-8DA3-D7131C42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5" y="3731540"/>
            <a:ext cx="2527367" cy="28404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CF2071F-45E6-EF8A-F91D-2786B63AAC26}"/>
              </a:ext>
            </a:extLst>
          </p:cNvPr>
          <p:cNvGrpSpPr/>
          <p:nvPr/>
        </p:nvGrpSpPr>
        <p:grpSpPr>
          <a:xfrm>
            <a:off x="3258102" y="3731540"/>
            <a:ext cx="6343098" cy="2840439"/>
            <a:chOff x="5909189" y="2519561"/>
            <a:chExt cx="5986133" cy="37353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69DC9F-52AD-53DB-D24D-29765372A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9189" y="2519561"/>
              <a:ext cx="4255656" cy="37353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CA6DF8-7330-242E-C553-10DE40AF3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64845" y="2519561"/>
              <a:ext cx="1730477" cy="373539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06E0FCC-2769-EB99-C869-8D1EB9F1ACF8}"/>
              </a:ext>
            </a:extLst>
          </p:cNvPr>
          <p:cNvSpPr txBox="1"/>
          <p:nvPr/>
        </p:nvSpPr>
        <p:spPr>
          <a:xfrm>
            <a:off x="9494667" y="4111708"/>
            <a:ext cx="2590800" cy="16312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Input from residents is important as it complements crime data and feedback from patrols.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86A471-FA58-D7A0-FE9B-2855BC7CE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11" y="1450831"/>
            <a:ext cx="11611429" cy="20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82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4DD46-EB33-D018-97BC-03DE7CA76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8B596F2-8139-30E8-7BE5-86450449C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98684-9572-D89A-D4B7-6AF5B82999BC}"/>
              </a:ext>
            </a:extLst>
          </p:cNvPr>
          <p:cNvSpPr txBox="1"/>
          <p:nvPr/>
        </p:nvSpPr>
        <p:spPr>
          <a:xfrm>
            <a:off x="758982" y="1050687"/>
            <a:ext cx="1067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Safety Tips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D4403-4B2C-2F94-BB2D-BFD86524DFAF}"/>
              </a:ext>
            </a:extLst>
          </p:cNvPr>
          <p:cNvSpPr txBox="1"/>
          <p:nvPr/>
        </p:nvSpPr>
        <p:spPr>
          <a:xfrm>
            <a:off x="632535" y="2066132"/>
            <a:ext cx="5075807" cy="3376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Keep doors and windows locked.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Secure windows and central air conditioning units to prevent break-ins and theft.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Never leave valuables or other items in your vehicle.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Leave your porch lights on at night.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Report all crime or suspicious activity by dialing 9-1-1.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FA1AE-84F8-FFD0-5F21-01F269E04611}"/>
              </a:ext>
            </a:extLst>
          </p:cNvPr>
          <p:cNvSpPr txBox="1"/>
          <p:nvPr/>
        </p:nvSpPr>
        <p:spPr>
          <a:xfrm>
            <a:off x="6196614" y="2066132"/>
            <a:ext cx="5530788" cy="2545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Have keys in your hand when walking to your car.</a:t>
            </a:r>
            <a:endParaRPr lang="en-US" sz="1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Be aware of your surroundings … don’t walk and talk on your cell phone.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Walk with a purpose and make eye contact with passersby.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TRUST YOUR INTUITION</a:t>
            </a:r>
          </a:p>
        </p:txBody>
      </p:sp>
    </p:spTree>
    <p:extLst>
      <p:ext uri="{BB962C8B-B14F-4D97-AF65-F5344CB8AC3E}">
        <p14:creationId xmlns:p14="http://schemas.microsoft.com/office/powerpoint/2010/main" val="370523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DD6EC3-55BE-F2D6-6E82-7F3B13B7B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41973" y="2574524"/>
            <a:ext cx="9144000" cy="537099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pic>
        <p:nvPicPr>
          <p:cNvPr id="5" name="Picture 4" descr="A close-up of a security camera&#10;&#10;Description automatically generated">
            <a:extLst>
              <a:ext uri="{FF2B5EF4-FFF2-40B4-BE49-F238E27FC236}">
                <a16:creationId xmlns:a16="http://schemas.microsoft.com/office/drawing/2014/main" id="{41B811D7-61B2-ED2A-CE3E-8E68AD09C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7642" y="935055"/>
            <a:ext cx="2251295" cy="1688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477FBC-3FA2-1175-FC33-856EB2CF50B2}"/>
              </a:ext>
            </a:extLst>
          </p:cNvPr>
          <p:cNvSpPr txBox="1"/>
          <p:nvPr/>
        </p:nvSpPr>
        <p:spPr>
          <a:xfrm>
            <a:off x="858507" y="1097169"/>
            <a:ext cx="1067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Cameras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C655A-8964-B8C8-21F0-5D23B3B8B369}"/>
              </a:ext>
            </a:extLst>
          </p:cNvPr>
          <p:cNvSpPr txBox="1"/>
          <p:nvPr/>
        </p:nvSpPr>
        <p:spPr>
          <a:xfrm>
            <a:off x="2512168" y="1469480"/>
            <a:ext cx="7366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Fed into the STLMPD Real Time Crime Center</a:t>
            </a:r>
          </a:p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https://slmpd.org/rtcc/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7D9CE-F930-913F-4779-99EB34A48C57}"/>
              </a:ext>
            </a:extLst>
          </p:cNvPr>
          <p:cNvSpPr txBox="1"/>
          <p:nvPr/>
        </p:nvSpPr>
        <p:spPr>
          <a:xfrm>
            <a:off x="9312579" y="2623526"/>
            <a:ext cx="2594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are looking for more locations to place cameras</a:t>
            </a:r>
          </a:p>
          <a:p>
            <a:pPr algn="ctr"/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notify us if you have a property that would a good location for a camera</a:t>
            </a:r>
          </a:p>
        </p:txBody>
      </p:sp>
      <p:pic>
        <p:nvPicPr>
          <p:cNvPr id="7" name="Picture 6" descr="A map of a city with many colored dots&#10;&#10;AI-generated content may be incorrect.">
            <a:extLst>
              <a:ext uri="{FF2B5EF4-FFF2-40B4-BE49-F238E27FC236}">
                <a16:creationId xmlns:a16="http://schemas.microsoft.com/office/drawing/2014/main" id="{DBB3C2C6-5542-5307-41F9-F7EF694FE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14" y="2166178"/>
            <a:ext cx="60007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92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0B37B-4C64-3133-40E4-D7868C7FE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9" y="0"/>
            <a:ext cx="120581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4D46E-5E35-EEE2-7431-B9DD69859EAB}"/>
              </a:ext>
            </a:extLst>
          </p:cNvPr>
          <p:cNvSpPr txBox="1"/>
          <p:nvPr/>
        </p:nvSpPr>
        <p:spPr>
          <a:xfrm>
            <a:off x="359230" y="3907971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Potomac and Gustine</a:t>
            </a:r>
          </a:p>
        </p:txBody>
      </p:sp>
    </p:spTree>
    <p:extLst>
      <p:ext uri="{BB962C8B-B14F-4D97-AF65-F5344CB8AC3E}">
        <p14:creationId xmlns:p14="http://schemas.microsoft.com/office/powerpoint/2010/main" val="172084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315C2-4695-57DA-DEAE-8873280AF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3" y="0"/>
            <a:ext cx="11757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2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1733E-6E9E-0F8A-D986-C03ADECE1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6" y="0"/>
            <a:ext cx="11924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46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7DCCDE-37BA-FCD8-EAEA-571BF8576189}"/>
              </a:ext>
            </a:extLst>
          </p:cNvPr>
          <p:cNvSpPr txBox="1"/>
          <p:nvPr/>
        </p:nvSpPr>
        <p:spPr>
          <a:xfrm>
            <a:off x="911382" y="984474"/>
            <a:ext cx="106740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Pedestrian Safety</a:t>
            </a:r>
          </a:p>
          <a:p>
            <a:pPr algn="ctr"/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are currently working with the 6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Ward office to offer a proposal to the city enhance crosswalks within our district at 6 intersections where crosswalks already exist</a:t>
            </a:r>
          </a:p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AutoShape 2" descr="Yellow 'Yield to pedestrians' sign with graphic sign of person walking across street.">
            <a:extLst>
              <a:ext uri="{FF2B5EF4-FFF2-40B4-BE49-F238E27FC236}">
                <a16:creationId xmlns:a16="http://schemas.microsoft.com/office/drawing/2014/main" id="{69F210E1-031D-61D6-B538-A1E95611C6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1434D-3472-DD8F-94DB-494902146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899" y="5367850"/>
            <a:ext cx="3934201" cy="1360803"/>
          </a:xfrm>
          <a:prstGeom prst="rect">
            <a:avLst/>
          </a:prstGeom>
        </p:spPr>
      </p:pic>
      <p:pic>
        <p:nvPicPr>
          <p:cNvPr id="1026" name="Picture 2" descr="Stajah Curry Crosswalk, St. Louis flag themed: red background with wavy white and blue stripes and fleur de lis">
            <a:extLst>
              <a:ext uri="{FF2B5EF4-FFF2-40B4-BE49-F238E27FC236}">
                <a16:creationId xmlns:a16="http://schemas.microsoft.com/office/drawing/2014/main" id="{E665F72B-93AD-E25C-B4F6-588CB4EB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1" y="2935053"/>
            <a:ext cx="3184715" cy="20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jah Curry Crosswalk: painted crosswalk with blue background and red, orange, yellow and green starbursts">
            <a:extLst>
              <a:ext uri="{FF2B5EF4-FFF2-40B4-BE49-F238E27FC236}">
                <a16:creationId xmlns:a16="http://schemas.microsoft.com/office/drawing/2014/main" id="{7F5B8C3E-3A5A-5073-B2D3-1D8AC208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87" y="2935053"/>
            <a:ext cx="3184717" cy="20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ajah Curry Crosswalk: painted crosswalk with mottled yellow, orange and purple colors">
            <a:extLst>
              <a:ext uri="{FF2B5EF4-FFF2-40B4-BE49-F238E27FC236}">
                <a16:creationId xmlns:a16="http://schemas.microsoft.com/office/drawing/2014/main" id="{E938EC73-1095-C22A-DA45-742204CFB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79" y="3173591"/>
            <a:ext cx="3184715" cy="20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9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DD6EC3-55BE-F2D6-6E82-7F3B13B7B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95683"/>
            <a:ext cx="9144000" cy="3930474"/>
          </a:xfrm>
        </p:spPr>
        <p:txBody>
          <a:bodyPr>
            <a:noAutofit/>
          </a:bodyPr>
          <a:lstStyle/>
          <a:p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Board Members:</a:t>
            </a:r>
          </a:p>
          <a:p>
            <a:endParaRPr lang="en-US" sz="2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Deborah Cohen – Chair</a:t>
            </a:r>
          </a:p>
          <a:p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Carrie Koeller – Vice Chair</a:t>
            </a:r>
          </a:p>
          <a:p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Jim Mayer – Secretary</a:t>
            </a:r>
          </a:p>
          <a:p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Rene Vega – Commissioner</a:t>
            </a:r>
          </a:p>
          <a:p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Julien Marin-Couilloud – Commissioner</a:t>
            </a:r>
          </a:p>
          <a:p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Kimberley Thompson - Commissioner</a:t>
            </a:r>
          </a:p>
          <a:p>
            <a:r>
              <a:rPr lang="en-US" sz="2600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board position for 1 renter</a:t>
            </a:r>
          </a:p>
          <a:p>
            <a:endParaRPr lang="en-US" sz="2600" dirty="0"/>
          </a:p>
          <a:p>
            <a:endParaRPr lang="en-US" sz="260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89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DD6EC3-55BE-F2D6-6E82-7F3B13B7B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41973" y="2574524"/>
            <a:ext cx="9144000" cy="537099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7DCCDE-37BA-FCD8-EAEA-571BF8576189}"/>
              </a:ext>
            </a:extLst>
          </p:cNvPr>
          <p:cNvSpPr txBox="1"/>
          <p:nvPr/>
        </p:nvSpPr>
        <p:spPr>
          <a:xfrm>
            <a:off x="2438337" y="1718810"/>
            <a:ext cx="7514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Questions and Comments</a:t>
            </a:r>
          </a:p>
          <a:p>
            <a:pPr algn="ctr"/>
            <a:endParaRPr lang="en-US" sz="4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complete and index card with the top 1 or 2 ideas or projects you would like to see the board focus on</a:t>
            </a:r>
          </a:p>
        </p:txBody>
      </p:sp>
      <p:pic>
        <p:nvPicPr>
          <p:cNvPr id="10" name="Graphic 9" descr="Thought with solid fill">
            <a:extLst>
              <a:ext uri="{FF2B5EF4-FFF2-40B4-BE49-F238E27FC236}">
                <a16:creationId xmlns:a16="http://schemas.microsoft.com/office/drawing/2014/main" id="{41427705-8795-D2C7-1AE1-29871995F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8662" y="1849171"/>
            <a:ext cx="1531544" cy="1531544"/>
          </a:xfrm>
          <a:prstGeom prst="rect">
            <a:avLst/>
          </a:prstGeom>
        </p:spPr>
      </p:pic>
      <p:pic>
        <p:nvPicPr>
          <p:cNvPr id="12" name="Graphic 11" descr="Question Mark with solid fill">
            <a:extLst>
              <a:ext uri="{FF2B5EF4-FFF2-40B4-BE49-F238E27FC236}">
                <a16:creationId xmlns:a16="http://schemas.microsoft.com/office/drawing/2014/main" id="{7FD1EA8E-BF0B-03D7-6DC1-D3B80D48D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409" y="4012947"/>
            <a:ext cx="1554933" cy="155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2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DD6EC3-55BE-F2D6-6E82-7F3B13B7B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7464"/>
            <a:ext cx="9144000" cy="537099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The Tower Grove South Concerned Citizen Special Business District was approved by voters in 2008 as a “Special Taxing District”</a:t>
            </a:r>
          </a:p>
          <a:p>
            <a:pPr algn="l" fontAlgn="base"/>
            <a:endParaRPr lang="en-US" b="1" i="0" dirty="0">
              <a:solidFill>
                <a:srgbClr val="333333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In 2018, voters approved to extend the SBD through 2033</a:t>
            </a:r>
          </a:p>
          <a:p>
            <a:pPr algn="l" fontAlgn="base"/>
            <a:endParaRPr lang="en-US" b="1" i="0" dirty="0">
              <a:solidFill>
                <a:srgbClr val="333333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The primary purpose is to provide enhanced safety for the District, which includes:</a:t>
            </a:r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private patrols (off-duty City of St. Louis Police officers and unarmed security guards);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enhanced lighting;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security camera installation;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trash pickup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 and street </a:t>
            </a:r>
            <a:r>
              <a:rPr lang="en-US" dirty="0" err="1">
                <a:solidFill>
                  <a:srgbClr val="333333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saling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crime/safety education;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and other safety-related services to residents living within the District.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Funded 100% by property taxes:</a:t>
            </a:r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Not a Community Improvement District or Tax-Increment Financed (which are funded by sales tax revenue);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Revenue received by City of St. Louis in Feb/Mar following the close of each tax year (12/31);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The tax rate for 2024 will be set at $0.5610 per $100 of assessed value;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The maximum tax rate allowable by law is $0.71;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Tax rate increases are the decision of the Board and do not require a vote by taxpayers.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DD6EC3-55BE-F2D6-6E82-7F3B13B7B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7464"/>
            <a:ext cx="9144000" cy="5370990"/>
          </a:xfrm>
        </p:spPr>
        <p:txBody>
          <a:bodyPr>
            <a:normAutofit/>
          </a:bodyPr>
          <a:lstStyle/>
          <a:p>
            <a:pPr fontAlgn="base"/>
            <a:r>
              <a:rPr lang="en-US" sz="28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Boundaries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West: Roger Place;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South: Gravois Ave to Phillips/Roger;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East: Grand Boulevard;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North: Alley between Utah Place and McDonald Avenue.</a:t>
            </a:r>
          </a:p>
          <a:p>
            <a:pPr algn="l" fontAlgn="base"/>
            <a:endParaRPr lang="en-US" sz="28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pic>
        <p:nvPicPr>
          <p:cNvPr id="4" name="Picture 3" descr="A map of a neighborhood&#10;&#10;Description automatically generated">
            <a:extLst>
              <a:ext uri="{FF2B5EF4-FFF2-40B4-BE49-F238E27FC236}">
                <a16:creationId xmlns:a16="http://schemas.microsoft.com/office/drawing/2014/main" id="{8856634F-D7DF-0929-BDFC-A10178DDC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4" y="3337690"/>
            <a:ext cx="3730371" cy="31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1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388E9-0B66-A8AC-DB4E-43B05B08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sz="3600" b="1" dirty="0"/>
              <a:t>Income</a:t>
            </a:r>
            <a:endParaRPr lang="en-US" sz="36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5F225EB-4D10-6679-CC60-C3D2B91E3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0CB3539-7FD2-034A-E201-865588DA06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904006"/>
              </p:ext>
            </p:extLst>
          </p:nvPr>
        </p:nvGraphicFramePr>
        <p:xfrm>
          <a:off x="1171402" y="1690688"/>
          <a:ext cx="9296399" cy="4262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6763">
                  <a:extLst>
                    <a:ext uri="{9D8B030D-6E8A-4147-A177-3AD203B41FA5}">
                      <a16:colId xmlns:a16="http://schemas.microsoft.com/office/drawing/2014/main" val="1158927797"/>
                    </a:ext>
                  </a:extLst>
                </a:gridCol>
                <a:gridCol w="1683212">
                  <a:extLst>
                    <a:ext uri="{9D8B030D-6E8A-4147-A177-3AD203B41FA5}">
                      <a16:colId xmlns:a16="http://schemas.microsoft.com/office/drawing/2014/main" val="2229204569"/>
                    </a:ext>
                  </a:extLst>
                </a:gridCol>
                <a:gridCol w="1683212">
                  <a:extLst>
                    <a:ext uri="{9D8B030D-6E8A-4147-A177-3AD203B41FA5}">
                      <a16:colId xmlns:a16="http://schemas.microsoft.com/office/drawing/2014/main" val="327592462"/>
                    </a:ext>
                  </a:extLst>
                </a:gridCol>
                <a:gridCol w="1683212">
                  <a:extLst>
                    <a:ext uri="{9D8B030D-6E8A-4147-A177-3AD203B41FA5}">
                      <a16:colId xmlns:a16="http://schemas.microsoft.com/office/drawing/2014/main" val="284574419"/>
                    </a:ext>
                  </a:extLst>
                </a:gridCol>
              </a:tblGrid>
              <a:tr h="66918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2025-Budg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2025-Act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2026-Budg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70646263"/>
                  </a:ext>
                </a:extLst>
              </a:tr>
              <a:tr h="4700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Carryover From Prior Year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$230,938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$214,305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$240,528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6516186"/>
                  </a:ext>
                </a:extLst>
              </a:tr>
              <a:tr h="467862">
                <a:tc>
                  <a:txBody>
                    <a:bodyPr/>
                    <a:lstStyle/>
                    <a:p>
                      <a:pPr indent="457200">
                        <a:lnSpc>
                          <a:spcPct val="100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*we still have several projects in process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9258477"/>
                  </a:ext>
                </a:extLst>
              </a:tr>
              <a:tr h="4700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Bank Interest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$1,500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$8,414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4484532"/>
                  </a:ext>
                </a:extLst>
              </a:tr>
              <a:tr h="4700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Property Tax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$115,000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$138,610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$115,000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9937924"/>
                  </a:ext>
                </a:extLst>
              </a:tr>
              <a:tr h="4700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Subtotal - Revenue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$116,500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$147,024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$115,000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9932879"/>
                  </a:ext>
                </a:extLst>
              </a:tr>
              <a:tr h="66918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Subtotal - Revenue &amp; Carryover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$347,438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$361,329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$355,528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93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3C19-24CF-36B2-1462-68FA5504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702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en-US" sz="2400" b="1" dirty="0"/>
            </a:br>
            <a:r>
              <a:rPr lang="en-US" sz="3600" b="1" dirty="0"/>
              <a:t>Expenses</a:t>
            </a:r>
            <a:endParaRPr lang="en-US" sz="2400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5F4C0D-ED8E-2CA5-B5D6-BE15CD0FE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149945"/>
              </p:ext>
            </p:extLst>
          </p:nvPr>
        </p:nvGraphicFramePr>
        <p:xfrm>
          <a:off x="1212046" y="1631373"/>
          <a:ext cx="9573717" cy="4267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6063">
                  <a:extLst>
                    <a:ext uri="{9D8B030D-6E8A-4147-A177-3AD203B41FA5}">
                      <a16:colId xmlns:a16="http://schemas.microsoft.com/office/drawing/2014/main" val="574136537"/>
                    </a:ext>
                  </a:extLst>
                </a:gridCol>
                <a:gridCol w="1819152">
                  <a:extLst>
                    <a:ext uri="{9D8B030D-6E8A-4147-A177-3AD203B41FA5}">
                      <a16:colId xmlns:a16="http://schemas.microsoft.com/office/drawing/2014/main" val="1927016517"/>
                    </a:ext>
                  </a:extLst>
                </a:gridCol>
                <a:gridCol w="1819152">
                  <a:extLst>
                    <a:ext uri="{9D8B030D-6E8A-4147-A177-3AD203B41FA5}">
                      <a16:colId xmlns:a16="http://schemas.microsoft.com/office/drawing/2014/main" val="3344530019"/>
                    </a:ext>
                  </a:extLst>
                </a:gridCol>
                <a:gridCol w="1959350">
                  <a:extLst>
                    <a:ext uri="{9D8B030D-6E8A-4147-A177-3AD203B41FA5}">
                      <a16:colId xmlns:a16="http://schemas.microsoft.com/office/drawing/2014/main" val="3680987773"/>
                    </a:ext>
                  </a:extLst>
                </a:gridCol>
              </a:tblGrid>
              <a:tr h="476718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2025 </a:t>
                      </a:r>
                      <a:r>
                        <a:rPr lang="en-US" sz="1600" dirty="0" err="1">
                          <a:effectLst/>
                        </a:rPr>
                        <a:t>Budg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2025-Act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2026-Budg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extLst>
                  <a:ext uri="{0D108BD9-81ED-4DB2-BD59-A6C34878D82A}">
                    <a16:rowId xmlns:a16="http://schemas.microsoft.com/office/drawing/2014/main" val="2211667414"/>
                  </a:ext>
                </a:extLst>
              </a:tr>
              <a:tr h="73347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Subtotal - Operating Expenses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(admin, IT, insurance, legal)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$19,300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$2,961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$21,500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1211"/>
                  </a:ext>
                </a:extLst>
              </a:tr>
              <a:tr h="30687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Programs (clubs, comm ed &amp; safety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6718226"/>
                  </a:ext>
                </a:extLst>
              </a:tr>
              <a:tr h="28055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Tree Maintenance</a:t>
                      </a: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$30,000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4415585"/>
                  </a:ext>
                </a:extLst>
              </a:tr>
              <a:tr h="23899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Weather Related</a:t>
                      </a: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$5,000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8860706"/>
                  </a:ext>
                </a:extLst>
              </a:tr>
              <a:tr h="22375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Security Cameras - Install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$15,174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$30,000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2706521"/>
                  </a:ext>
                </a:extLst>
              </a:tr>
              <a:tr h="27085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Security Cameras - Maintenance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$2,013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6054093"/>
                  </a:ext>
                </a:extLst>
              </a:tr>
              <a:tr h="24417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Traffic Calming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$53,000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$65,000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2258654"/>
                  </a:ext>
                </a:extLst>
              </a:tr>
              <a:tr h="24417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Trash Pickup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7050765"/>
                  </a:ext>
                </a:extLst>
              </a:tr>
              <a:tr h="24417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Security Patrols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$75,000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$36,855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$75,000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193958"/>
                  </a:ext>
                </a:extLst>
              </a:tr>
              <a:tr h="244173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Subtotal - Expenses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$203,300</a:t>
                      </a: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$60,003</a:t>
                      </a: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$256,500</a:t>
                      </a:r>
                    </a:p>
                  </a:txBody>
                  <a:tcPr marL="57692" marR="57692" marT="0" marB="0" anchor="b"/>
                </a:tc>
                <a:extLst>
                  <a:ext uri="{0D108BD9-81ED-4DB2-BD59-A6C34878D82A}">
                    <a16:rowId xmlns:a16="http://schemas.microsoft.com/office/drawing/2014/main" val="1718911053"/>
                  </a:ext>
                </a:extLst>
              </a:tr>
              <a:tr h="264998">
                <a:tc>
                  <a:txBody>
                    <a:bodyPr/>
                    <a:lstStyle/>
                    <a:p>
                      <a:pPr indent="457200">
                        <a:lnSpc>
                          <a:spcPct val="100000"/>
                        </a:lnSpc>
                      </a:pPr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00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00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00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extLst>
                  <a:ext uri="{0D108BD9-81ED-4DB2-BD59-A6C34878D82A}">
                    <a16:rowId xmlns:a16="http://schemas.microsoft.com/office/drawing/2014/main" val="3207793094"/>
                  </a:ext>
                </a:extLst>
              </a:tr>
              <a:tr h="469698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(Rev + Carry-over Less Exp)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692" marR="57692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$99,028</a:t>
                      </a:r>
                    </a:p>
                  </a:txBody>
                  <a:tcPr marL="57692" marR="57692" marT="0" marB="0" anchor="b"/>
                </a:tc>
                <a:extLst>
                  <a:ext uri="{0D108BD9-81ED-4DB2-BD59-A6C34878D82A}">
                    <a16:rowId xmlns:a16="http://schemas.microsoft.com/office/drawing/2014/main" val="1309449001"/>
                  </a:ext>
                </a:extLst>
              </a:tr>
            </a:tbl>
          </a:graphicData>
        </a:graphic>
      </p:graphicFrame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8CC5627-E883-7363-0A7F-01B062D3B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6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7417A-D88F-B421-818F-B5914B134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Snow Management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During last winter’s deep freeze, TGSCC board voted to salt the streets of the district twice.</a:t>
            </a:r>
          </a:p>
          <a:p>
            <a:pPr marL="0" indent="0" algn="ctr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will do the same this winter should the need arise. 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BE26276-F836-CD5C-D89E-07C25635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pic>
        <p:nvPicPr>
          <p:cNvPr id="8" name="Picture 7" descr="Snowflake close-up, showing hexagonal crystal shape">
            <a:extLst>
              <a:ext uri="{FF2B5EF4-FFF2-40B4-BE49-F238E27FC236}">
                <a16:creationId xmlns:a16="http://schemas.microsoft.com/office/drawing/2014/main" id="{392818E0-C0E0-88F1-98FB-7058AE0BE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84" y="4290188"/>
            <a:ext cx="4023031" cy="22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B1112-141E-C406-1BE2-848BC003C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Light bulbs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have started our “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Leave the Lights On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 campaign.</a:t>
            </a:r>
          </a:p>
          <a:p>
            <a:pPr marL="0" indent="0" algn="ctr">
              <a:buNone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encourage you to turn your outdoor lights on, we are giving away light bulbs to residents who request them.</a:t>
            </a:r>
          </a:p>
          <a:p>
            <a:pPr marL="0" indent="0" algn="ctr">
              <a:buNone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 to our website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tgscc-stl.org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request them. </a:t>
            </a:r>
          </a:p>
          <a:p>
            <a:pPr marL="0" indent="0" algn="ctr">
              <a:buNone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email chair@tgscc-stl.org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533E504-0E57-C42D-D9EF-3D8D40FDE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C2ED19-9F3B-F5BF-5974-A3184B112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16" y="4938219"/>
            <a:ext cx="5001684" cy="1554656"/>
          </a:xfrm>
          <a:prstGeom prst="rect">
            <a:avLst/>
          </a:prstGeom>
        </p:spPr>
      </p:pic>
      <p:pic>
        <p:nvPicPr>
          <p:cNvPr id="7" name="Picture 6" descr="Overhead of incandescent light bulb">
            <a:extLst>
              <a:ext uri="{FF2B5EF4-FFF2-40B4-BE49-F238E27FC236}">
                <a16:creationId xmlns:a16="http://schemas.microsoft.com/office/drawing/2014/main" id="{343122F9-B0ED-5DBF-E12B-F87ECA8DC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634345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4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DD6EC3-55BE-F2D6-6E82-7F3B13B7B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41973" y="2574524"/>
            <a:ext cx="9144000" cy="537099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0F7B9-2F62-24D8-2D88-85DD28DFA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53" y="129347"/>
            <a:ext cx="6811347" cy="85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87AB3-119D-DF2C-6711-7C81A6B6F4AD}"/>
              </a:ext>
            </a:extLst>
          </p:cNvPr>
          <p:cNvSpPr txBox="1"/>
          <p:nvPr/>
        </p:nvSpPr>
        <p:spPr>
          <a:xfrm>
            <a:off x="1837678" y="1393794"/>
            <a:ext cx="85935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 Clubs</a:t>
            </a:r>
          </a:p>
          <a:p>
            <a:pPr algn="ctr"/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have purchased car clubs to give away to residents of the district for free!</a:t>
            </a:r>
          </a:p>
          <a:p>
            <a:pPr algn="ctr"/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see one of us to get yours today.</a:t>
            </a:r>
          </a:p>
          <a:p>
            <a:pPr algn="ctr"/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Notify your neighbors and have them reach out to us.</a:t>
            </a:r>
          </a:p>
          <a:p>
            <a:pPr algn="ctr"/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can be requested through our website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tgscc-stl.org</a:t>
            </a: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Residency in district required.</a:t>
            </a:r>
          </a:p>
          <a:p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BCAF433-5D9E-197C-4344-81C1CC286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0" y="2574524"/>
            <a:ext cx="22098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903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1032</Words>
  <Application>Microsoft Office PowerPoint</Application>
  <PresentationFormat>Widescreen</PresentationFormat>
  <Paragraphs>202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Roboto</vt:lpstr>
      <vt:lpstr>Wingdings</vt:lpstr>
      <vt:lpstr>Office Theme</vt:lpstr>
      <vt:lpstr>Annual Meeting 2025</vt:lpstr>
      <vt:lpstr>PowerPoint Presentation</vt:lpstr>
      <vt:lpstr>PowerPoint Presentation</vt:lpstr>
      <vt:lpstr>PowerPoint Presentation</vt:lpstr>
      <vt:lpstr> Income</vt:lpstr>
      <vt:lpstr> Expenses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Washington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Koeller, Carrie</dc:creator>
  <cp:lastModifiedBy>Koeller, Carrie</cp:lastModifiedBy>
  <cp:revision>12</cp:revision>
  <dcterms:created xsi:type="dcterms:W3CDTF">2024-10-09T15:20:49Z</dcterms:created>
  <dcterms:modified xsi:type="dcterms:W3CDTF">2025-10-20T17:32:57Z</dcterms:modified>
</cp:coreProperties>
</file>